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457" r:id="rId3"/>
    <p:sldId id="459" r:id="rId4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0000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06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116;&#35838;&#26102;\U1_Lesson%205%20Another%20Stop%20along%20the%20Silk%20Road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116;&#35838;&#26102;\U1_Lesson%205%20Another%20Stop%20along%20the%20Silk%20Road.mp3" TargetMode="Externa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Lesson 5   Another Stop along the Silk Road</a:t>
            </a: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A Trip to the Silk Road</a:t>
            </a: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14120" y="695643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6.We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are walking on the same road as Marco Polo.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the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same as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意为“同……一样”。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have the same long hair as my sister.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我和我妹妹有同样的长头发。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My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sister’s hair is the same as mine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妹妹的头发和我的一样长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 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3455" y="31254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3305" y="519429"/>
            <a:ext cx="554101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7.They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find a camel man on their way to Mingsha Mountain.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on one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’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 way to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意为“在某人去某地的路上”。常用短语: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on one’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way home</a:t>
            </a:r>
            <a:endParaRPr lang="en-US" altLang="zh-CN" sz="2400" b="1" u="none" dirty="0" smtClean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某人回家的路上;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on one’s way to school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在某人去上学的路上。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John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 Mike are on the way to the park.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约翰和迈克在去公园的路上。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注意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one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’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要根据主语做具体变化,地点如果为副词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home, here, there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,要省略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is on his way home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正在回家的路上。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5095" y="474789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7460" y="682943"/>
            <a:ext cx="5080000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8.You will not fall off.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fall off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用作动词短语,意为“从……跌落/掉落”。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Don’t fall off the bike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= </a:t>
            </a:r>
            <a:r>
              <a:rPr lang="zh-CN" altLang="en-US" sz="2400" b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on’t fall down from the bike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不要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从自行车上掉下来。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fall 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摔倒。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He ran so fast, and he fell down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跑得太快,摔倒了。 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79490" y="36398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59155" y="579755"/>
            <a:ext cx="7532370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pairs.Continue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lesson.What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happens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camels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9900CC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Example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none" dirty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picture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taken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camel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err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course.Look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here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 “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Cheese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!”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Great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</a:t>
            </a:r>
            <a:endParaRPr lang="en-US" altLang="zh-CN" sz="2800" b="1" i="1" u="none" dirty="0">
              <a:solidFill>
                <a:srgbClr val="0000CC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Thanks.Now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I’ll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picture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err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you.Smile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</a:t>
            </a:r>
          </a:p>
        </p:txBody>
      </p:sp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1" cstate="print"/>
          <a:srcRect l="10042" t="11977" r="6910" b="5310"/>
          <a:stretch>
            <a:fillRect/>
          </a:stretch>
        </p:blipFill>
        <p:spPr>
          <a:xfrm>
            <a:off x="5570855" y="4283710"/>
            <a:ext cx="2373630" cy="181991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5370" y="382270"/>
            <a:ext cx="7639050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鲁迅作为一名作家而出名。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Xun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writer.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你的自行车和我的一样。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bicycle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mine.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我和我的同学们在去博物馆的路上。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friends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museum.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小心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不要从自行车上掉下来。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Don’t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bicycle.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别担心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你会没事的。</a:t>
            </a:r>
            <a:endParaRPr lang="zh-CN" altLang="en-US" sz="2800" b="1" u="none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Don’t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10560" y="1178560"/>
            <a:ext cx="16935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famous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079875" y="2020570"/>
            <a:ext cx="227647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same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687570" y="2942590"/>
            <a:ext cx="22066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84980" y="4198620"/>
            <a:ext cx="1179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fall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off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76545" y="5055870"/>
            <a:ext cx="13982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right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81025" y="1060450"/>
            <a:ext cx="782193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.Remember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phrases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lesson.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11275" y="357187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7409" descr="沙漠骆驼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96950" y="448310"/>
            <a:ext cx="3688080" cy="27660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图片 18433" descr="ym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1750" y="448310"/>
            <a:ext cx="3495675" cy="2621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20481" descr="ym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6950" y="3405505"/>
            <a:ext cx="3561715" cy="26714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图片 23553" descr="莫高窟2"/>
          <p:cNvPicPr>
            <a:picLocks noChangeAspect="1"/>
          </p:cNvPicPr>
          <p:nvPr/>
        </p:nvPicPr>
        <p:blipFill>
          <a:blip r:embed="rId4" cstate="print"/>
          <a:srcRect l="12121" t="13846" r="9091" b="21538"/>
          <a:stretch>
            <a:fillRect/>
          </a:stretch>
        </p:blipFill>
        <p:spPr>
          <a:xfrm>
            <a:off x="5213985" y="3405505"/>
            <a:ext cx="3485515" cy="2570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标题 7169"/>
          <p:cNvGraphicFramePr>
            <a:graphicFrameLocks noGrp="1"/>
          </p:cNvGraphicFramePr>
          <p:nvPr>
            <p:ph type="ctrTitle"/>
          </p:nvPr>
        </p:nvGraphicFramePr>
        <p:xfrm>
          <a:off x="682625" y="1641475"/>
          <a:ext cx="7778750" cy="3240913"/>
        </p:xfrm>
        <a:graphic>
          <a:graphicData uri="http://schemas.openxmlformats.org/drawingml/2006/table">
            <a:tbl>
              <a:tblPr/>
              <a:tblGrid>
                <a:gridCol w="4064635"/>
                <a:gridCol w="3714115"/>
              </a:tblGrid>
              <a:tr h="7143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another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另外的</a:t>
                      </a:r>
                      <a:r>
                        <a:rPr lang="en-US" altLang="zh-CN" b="1" dirty="0">
                          <a:latin typeface="Times New Roman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又一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Marco Polo </a:t>
                      </a:r>
                      <a:r>
                        <a:rPr lang="zh-CN" altLang="en-US" b="1" dirty="0" smtClean="0">
                          <a:latin typeface="Times New Roman" pitchFamily="2" charset="0"/>
                        </a:rPr>
                        <a:t>马可</a:t>
                      </a:r>
                      <a:r>
                        <a:rPr lang="en-US" altLang="zh-CN" b="1" dirty="0" smtClean="0">
                          <a:latin typeface="Times New Roman" pitchFamily="2" charset="0"/>
                        </a:rPr>
                        <a:t>·</a:t>
                      </a:r>
                      <a:r>
                        <a:rPr lang="zh-CN" altLang="en-US" b="1" dirty="0" smtClean="0">
                          <a:latin typeface="Times New Roman" pitchFamily="2" charset="0"/>
                        </a:rPr>
                        <a:t>波罗</a:t>
                      </a:r>
                      <a:endParaRPr lang="zh-CN" altLang="en-US" b="1" dirty="0">
                        <a:latin typeface="Times New Roman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801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amazing 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惊奇的</a:t>
                      </a:r>
                      <a:r>
                        <a:rPr lang="en-US" altLang="zh-CN" b="1" dirty="0">
                          <a:latin typeface="Times New Roman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惊人的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camel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骆驼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sir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先生；老师</a:t>
                      </a:r>
                      <a:endParaRPr lang="zh-CN" altLang="en-US" b="1">
                        <a:latin typeface="Times New Roman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safe 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安全的</a:t>
                      </a:r>
                      <a:endParaRPr lang="zh-CN" altLang="en-US" b="1">
                        <a:latin typeface="Times New Roman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fall  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落下，跌倒</a:t>
                      </a:r>
                      <a:endParaRPr lang="zh-CN" altLang="en-US" b="1">
                        <a:latin typeface="Times New Roman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onto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到</a:t>
                      </a:r>
                      <a:r>
                        <a:rPr lang="en-US" altLang="zh-CN" b="1" dirty="0">
                          <a:latin typeface="Times New Roman" pitchFamily="2" charset="0"/>
                        </a:rPr>
                        <a:t>……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上面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err="1">
                          <a:latin typeface="Times New Roman" pitchFamily="2" charset="0"/>
                        </a:rPr>
                        <a:t>yay</a:t>
                      </a:r>
                      <a:r>
                        <a:rPr lang="en-US" altLang="zh-CN" b="1" dirty="0">
                          <a:latin typeface="Times New Roman" pitchFamily="2" charset="0"/>
                        </a:rPr>
                        <a:t> 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哇</a:t>
                      </a:r>
                      <a:endParaRPr lang="zh-CN" altLang="en-US" b="1">
                        <a:latin typeface="Times New Roman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itchFamily="2" charset="0"/>
                        </a:rPr>
                        <a:t>main  </a:t>
                      </a:r>
                      <a:r>
                        <a:rPr lang="zh-CN" altLang="en-US" b="1" dirty="0">
                          <a:latin typeface="Times New Roman" pitchFamily="2" charset="0"/>
                        </a:rPr>
                        <a:t>主要的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93" name="文本框 7192"/>
          <p:cNvSpPr txBox="1"/>
          <p:nvPr/>
        </p:nvSpPr>
        <p:spPr>
          <a:xfrm>
            <a:off x="2666365" y="60706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itchFamily="2" charset="0"/>
                <a:ea typeface="微软雅黑" charset="-122"/>
              </a:rPr>
              <a:t>New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3495" y="690880"/>
            <a:ext cx="631952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Dunhuang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famous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City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Sands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 (    )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Marco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Polo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Dunhuang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ago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 (    )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camel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safe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falls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off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 (    )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27865" y="155687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779945" y="242093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 flipH="1">
            <a:off x="2123830" y="3284990"/>
            <a:ext cx="43203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49595" y="3594735"/>
            <a:ext cx="2687320" cy="1864995"/>
          </a:xfrm>
          <a:prstGeom prst="ellipse">
            <a:avLst/>
          </a:prstGeom>
        </p:spPr>
      </p:pic>
      <p:pic>
        <p:nvPicPr>
          <p:cNvPr id="7" name="U1_Lesson 5 Another Stop along the Silk Road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596210" y="980830"/>
            <a:ext cx="656435" cy="656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06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1420" y="434340"/>
            <a:ext cx="684657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camel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ride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camel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7305" y="1664970"/>
            <a:ext cx="657542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here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see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ancient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paintings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Mogao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Caves.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97305" y="3009900"/>
            <a:ext cx="609981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camel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their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Mingsha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Mountain.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86205" y="4383405"/>
            <a:ext cx="19405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can.</a:t>
            </a:r>
            <a:endParaRPr lang="zh-CN" altLang="en-US" dirty="0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636895" y="416179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59535" y="680085"/>
            <a:ext cx="6002655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☆教材解读☆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1.They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tour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around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city.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take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tour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属于动词短语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意为“游览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”。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Shall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Summer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Palace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?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去颐和园游览好吗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?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2.It’s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one of the main stops on the Silk Road.</a:t>
            </a:r>
            <a:endParaRPr lang="en-US" altLang="zh-CN" sz="2400" b="1" u="sng" dirty="0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 one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之一”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后面的名词或代词要用复数形式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Miss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Wang is one of the best teachers in our school.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王女士是我们学校最好的老师之一。</a:t>
            </a:r>
            <a:endParaRPr lang="zh-CN" altLang="en-US" sz="2400" b="1" dirty="0">
              <a:latin typeface="Times New Roman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72330" y="45005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2045" y="930275"/>
            <a:ext cx="597662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3.It’s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famous as the City of Sands.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 famous as,be famous for</a:t>
            </a:r>
            <a:endParaRPr lang="zh-CN" altLang="en-US" sz="2400" b="1" u="none" dirty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 famous as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是“作为……而著名”的意思,接职业或身份。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Song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Zuying is famous as a singer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宋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祖英作为歌唱演员而著名。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 famous 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表示“以……而著名”,接著名的原因。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Hangzhou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is famous for its tea and silk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杭州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以茶叶和丝绸而著名。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93840" y="41541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7460" y="788353"/>
            <a:ext cx="5080000" cy="30469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4.Many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people come here to see the ancient paintings in the Mogao Caves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u="sng" dirty="0" smtClean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to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see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属于动词不定式,在句中作目的状语。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often go to the movie theatre to watch a movie.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我们经常去电影院看电影。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3455" y="302006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2050" y="664210"/>
            <a:ext cx="6081395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5.I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can’t believe it!</a:t>
            </a:r>
            <a:endParaRPr lang="en-US" altLang="zh-CN" sz="2400" b="1" u="sng" dirty="0">
              <a:solidFill>
                <a:srgbClr val="99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 believe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用作实义动词,意为“相信”,用法如下: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believe sb./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相信某人/某事。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don’t believe what you said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不相信你说的话。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believe in sb./sth.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信任;信仰。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believes in his parents.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他信任他的父母。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3)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believe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和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think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一样,当主语为第一人称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I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或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we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时,把否定词放于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believe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或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think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前。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believe you are right.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我相信你是对的。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don’t believe you are right.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我相信你不对。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44665" y="43649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3162</Words>
  <Application>Kingsoft Office WPP</Application>
  <PresentationFormat>全屏显示(4:3)</PresentationFormat>
  <Paragraphs>146</Paragraphs>
  <Slides>15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2017-02-07T05:59:10Z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